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70" r:id="rId12"/>
    <p:sldId id="271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u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22" name="Subtitlu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27.11.2017</a:t>
            </a:fld>
            <a:endParaRPr lang="ro-RO"/>
          </a:p>
        </p:txBody>
      </p:sp>
      <p:sp>
        <p:nvSpPr>
          <p:cNvPr id="20" name="Substituent subsol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27.11.2017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27.11.2017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27.11.2017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27.11.2017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Dreptunghi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27.11.2017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27.11.2017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27.11.2017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27.11.2017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Dreptunghi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27.11.2017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27.11.2017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Dreptunghi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9" name="Schemă logică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ă logică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dială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or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ubstituent titl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stituent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24" name="Substituent dată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DBA784-E2EE-441B-8A85-9978B097D774}" type="datetimeFigureOut">
              <a:rPr lang="ro-RO" smtClean="0"/>
              <a:pPr/>
              <a:t>27.11.2017</a:t>
            </a:fld>
            <a:endParaRPr lang="ro-RO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o-RO"/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5" name="Dreptunghi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Erasmus+ </a:t>
            </a:r>
            <a:b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Student </a:t>
            </a:r>
            <a:r>
              <a:rPr lang="ro-R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Talent Bank (STB</a:t>
            </a:r>
            <a:r>
              <a:rPr lang="ro-R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o-RO" sz="31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stituent conținut 4"/>
          <p:cNvSpPr>
            <a:spLocks noGrp="1"/>
          </p:cNvSpPr>
          <p:nvPr>
            <p:ph idx="1"/>
          </p:nvPr>
        </p:nvSpPr>
        <p:spPr>
          <a:xfrm>
            <a:off x="3131840" y="5517232"/>
            <a:ext cx="3600399" cy="864096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Strasbourg,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</a:t>
            </a:r>
            <a:r>
              <a:rPr lang="ro-R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ța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23-24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noiembrie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82296" indent="0">
              <a:buNone/>
            </a:pPr>
            <a:endParaRPr lang="ro-R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7188"/>
            <a:ext cx="3779149" cy="69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5060"/>
            <a:ext cx="2315661" cy="99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istrator\Desktop\Strasbourg\Poze\despre-antreprenoriat-conferinta-studenti1-e14019877805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743" t="11810" r="-331"/>
          <a:stretch/>
        </p:blipFill>
        <p:spPr bwMode="auto">
          <a:xfrm>
            <a:off x="2771800" y="2924944"/>
            <a:ext cx="3750117" cy="2547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84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Strasbourg\23960867_10155744484529303_157983266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782" y="192654"/>
            <a:ext cx="7568093" cy="567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65325" y="6061520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965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64935" y="908720"/>
            <a:ext cx="6480720" cy="490066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întâlnirii -  24 noiembrie</a:t>
            </a:r>
            <a:endParaRPr lang="ro-RO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115616" y="1484784"/>
            <a:ext cx="7704856" cy="446449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INTELECTUALL OUTPUT 1</a:t>
            </a:r>
          </a:p>
          <a:p>
            <a:pPr marL="82296" indent="0" algn="just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General Introduction by UVA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activities, outputs and responsibilities, timing and deadlines, discussion</a:t>
            </a:r>
          </a:p>
          <a:p>
            <a:pPr marL="82296" indent="0" algn="just">
              <a:buNone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Research part - Introduction by ISJI </a:t>
            </a:r>
          </a:p>
          <a:p>
            <a:pPr marL="82296" indent="0" algn="just">
              <a:buNone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Training Plan - Introduction by INQ</a:t>
            </a:r>
          </a:p>
          <a:p>
            <a:pPr marL="82296" indent="0" algn="just">
              <a:buNone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Course modules for teachers - Introduction by EM</a:t>
            </a:r>
          </a:p>
          <a:p>
            <a:pPr marL="82296" indent="0" algn="just">
              <a:buNone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Join staff training - Introduction by EUN: activities, outputs and responsibilities, timing and deadlines </a:t>
            </a:r>
          </a:p>
          <a:p>
            <a:pPr marL="82296" indent="0" algn="just">
              <a:buNone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INTELECTUALL OUTPUT 2</a:t>
            </a:r>
          </a:p>
          <a:p>
            <a:pPr marL="82296" indent="0" algn="just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General Introduction by PLATON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 activities, outputs and responsibilities, timing and deadlines, discussion</a:t>
            </a:r>
          </a:p>
          <a:p>
            <a:pPr marL="82296" indent="0" algn="just">
              <a:buNone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A1-A2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Platform Design and Development – Introduction by PLATON</a:t>
            </a:r>
          </a:p>
          <a:p>
            <a:pPr marL="82296" indent="0" algn="just">
              <a:buNone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Pilot Test Introduction by INQ</a:t>
            </a:r>
          </a:p>
          <a:p>
            <a:pPr marL="82296" indent="0" algn="just">
              <a:buNone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Evaluation and final release Introduction by ALDA</a:t>
            </a:r>
          </a:p>
          <a:p>
            <a:pPr marL="82296" indent="0">
              <a:buNone/>
            </a:pPr>
            <a:endParaRPr lang="en-US" sz="1600" dirty="0"/>
          </a:p>
          <a:p>
            <a:pPr marL="82296" indent="0">
              <a:buNone/>
            </a:pPr>
            <a:endParaRPr lang="ro-RO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65327" y="6093294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621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45570" y="1412776"/>
            <a:ext cx="6480720" cy="490066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întâlnirii -  24 noiembrie (II)</a:t>
            </a:r>
            <a:endParaRPr lang="ro-RO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259632" y="2132856"/>
            <a:ext cx="7402319" cy="388335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ro-RO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 </a:t>
            </a: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MULTIPLIERS EVENTS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Introduction by ALDA: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dissemination plan and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activities,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groups and key messages, multiplier events: target groups and objectives , newsletters and social media,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ASPECTS - Introduction by </a:t>
            </a:r>
            <a:r>
              <a:rPr lang="en-GB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instructions and reporting, Partners’ agreement (roles, responsibilities, funds), discussion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o-RO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65327" y="6093294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934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Strasbourg\24085060_1796893437011029_1385600244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94"/>
          <a:stretch/>
        </p:blipFill>
        <p:spPr bwMode="auto">
          <a:xfrm>
            <a:off x="1115616" y="404664"/>
            <a:ext cx="7844303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65327" y="6093294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304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Strasbourg\Le petit FR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32"/>
            <a:ext cx="4275478" cy="5700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u 1"/>
          <p:cNvSpPr txBox="1">
            <a:spLocks/>
          </p:cNvSpPr>
          <p:nvPr/>
        </p:nvSpPr>
        <p:spPr>
          <a:xfrm>
            <a:off x="1115616" y="764704"/>
            <a:ext cx="3384376" cy="51131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o-R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Tentații culturale:</a:t>
            </a:r>
          </a:p>
          <a:p>
            <a:endParaRPr lang="ro-RO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Catedrala</a:t>
            </a:r>
          </a:p>
          <a:p>
            <a:r>
              <a:rPr lang="ro-RO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Notre-Dame</a:t>
            </a:r>
            <a:r>
              <a:rPr lang="ro-RO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o-RO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Cartierul</a:t>
            </a:r>
          </a:p>
          <a:p>
            <a:r>
              <a:rPr lang="ro-R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ro-RO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petite</a:t>
            </a:r>
            <a:r>
              <a:rPr lang="ro-R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France </a:t>
            </a:r>
            <a:endParaRPr lang="ro-RO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65327" y="6093294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848" y="188640"/>
            <a:ext cx="18478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0102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796539" y="5163228"/>
            <a:ext cx="5284381" cy="778086"/>
          </a:xfrm>
        </p:spPr>
        <p:txBody>
          <a:bodyPr>
            <a:normAutofit fontScale="90000"/>
          </a:bodyPr>
          <a:lstStyle/>
          <a:p>
            <a:r>
              <a:rPr lang="ro-RO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600" dirty="0">
                <a:effectLst/>
              </a:rPr>
              <a:t> </a:t>
            </a:r>
            <a:r>
              <a:rPr lang="ro-RO" sz="1600" dirty="0" smtClean="0">
                <a:effectLst/>
              </a:rPr>
              <a:t>	</a:t>
            </a:r>
            <a:r>
              <a:rPr lang="ro-RO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InspectoratulScolarJudeteanIasi</a:t>
            </a:r>
            <a:r>
              <a:rPr lang="ro-RO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Proiecte.isjiasi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187623" y="4293096"/>
            <a:ext cx="7344817" cy="864096"/>
          </a:xfrm>
        </p:spPr>
        <p:txBody>
          <a:bodyPr>
            <a:normAutofit fontScale="77500" lnSpcReduction="20000"/>
          </a:bodyPr>
          <a:lstStyle/>
          <a:p>
            <a:pPr marL="82296" indent="0" algn="just">
              <a:buNone/>
            </a:pP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</a:t>
            </a:r>
            <a:r>
              <a:rPr lang="ro-RO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re:</a:t>
            </a:r>
          </a:p>
          <a:p>
            <a:pPr marL="82296" indent="0" algn="just">
              <a:buNone/>
            </a:pPr>
            <a:r>
              <a:rPr lang="ro-RO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Mihaela Mariana ȚURA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inspector școlar general adjunct</a:t>
            </a:r>
          </a:p>
          <a:p>
            <a:pPr marL="82296" indent="0" algn="just">
              <a:buNone/>
            </a:pPr>
            <a:r>
              <a:rPr lang="ro-RO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Gabriela CONEA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inspector școlar pentru proiecte europene</a:t>
            </a:r>
          </a:p>
          <a:p>
            <a:pPr marL="82296" indent="0" algn="just">
              <a:buNone/>
            </a:pP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Realizator: Cezar Mihai Zaharia, inspector școlar pentru limba și literatura română</a:t>
            </a:r>
          </a:p>
          <a:p>
            <a:pPr marL="82296" indent="0" algn="just">
              <a:buNone/>
            </a:pP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ine 4" descr="facebook_like_logo_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1960" y="5589240"/>
            <a:ext cx="504056" cy="28803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44158" y="6175067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Administrator\Desktop\Strasbourg\23998284_10155744484604303_1975347994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5737" y="116632"/>
            <a:ext cx="5566552" cy="417646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989"/>
            <a:ext cx="1340568" cy="57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96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80278" y="1268760"/>
            <a:ext cx="7240848" cy="5760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Descriere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endParaRPr lang="ro-RO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37798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7892707"/>
              </p:ext>
            </p:extLst>
          </p:nvPr>
        </p:nvGraphicFramePr>
        <p:xfrm>
          <a:off x="1403304" y="2038045"/>
          <a:ext cx="7344816" cy="3600400"/>
        </p:xfrm>
        <a:graphic>
          <a:graphicData uri="http://schemas.openxmlformats.org/drawingml/2006/table">
            <a:tbl>
              <a:tblPr firstRow="1" firstCol="1" bandRow="1"/>
              <a:tblGrid>
                <a:gridCol w="2629644"/>
                <a:gridCol w="471517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Titlu proiect</a:t>
                      </a:r>
                      <a:endParaRPr lang="ro-RO" sz="20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Student Talent Bank</a:t>
                      </a:r>
                      <a:r>
                        <a:rPr lang="it-IT" sz="2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2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(STB) </a:t>
                      </a:r>
                      <a:endParaRPr lang="ro-RO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Tip</a:t>
                      </a:r>
                      <a:endParaRPr lang="ro-RO" sz="20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Proiect Erasmus+ (</a:t>
                      </a:r>
                      <a:r>
                        <a:rPr lang="ro-RO" sz="20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</a:t>
                      </a:r>
                      <a:r>
                        <a:rPr lang="en-US" sz="2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o-RO" sz="2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):</a:t>
                      </a:r>
                      <a:r>
                        <a:rPr lang="ro-RO" sz="20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2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Parteneriat</a:t>
                      </a:r>
                      <a:r>
                        <a:rPr lang="en-US" sz="2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strategic</a:t>
                      </a:r>
                      <a:r>
                        <a:rPr lang="ro-RO" sz="2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kumimoji="0" lang="en-US" sz="20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Dezvoltarea</a:t>
                      </a:r>
                      <a:r>
                        <a:rPr kumimoji="0" lang="en-US" sz="20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inovației</a:t>
                      </a:r>
                      <a:endParaRPr kumimoji="0" lang="en-US" sz="2000" b="0" i="0" kern="12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Număr proiect</a:t>
                      </a:r>
                      <a:endParaRPr lang="ro-RO" sz="20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2017-1-FR01-KA201-037170</a:t>
                      </a:r>
                      <a:endParaRPr lang="ro-RO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Perioada de implementare</a:t>
                      </a:r>
                      <a:endParaRPr lang="ro-RO" sz="20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01/11/2017 – 31/10/2019</a:t>
                      </a:r>
                      <a:endParaRPr lang="ro-RO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Buget</a:t>
                      </a:r>
                      <a:endParaRPr lang="ro-RO" sz="20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25716 </a:t>
                      </a:r>
                      <a:r>
                        <a:rPr kumimoji="0" lang="ro-RO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ro-RO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8247"/>
            <a:ext cx="23161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603795" y="5968605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214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15615" y="4581128"/>
            <a:ext cx="7788770" cy="504056"/>
          </a:xfrm>
        </p:spPr>
        <p:txBody>
          <a:bodyPr>
            <a:normAutofit/>
          </a:bodyPr>
          <a:lstStyle/>
          <a:p>
            <a:pPr algn="ctr"/>
            <a:r>
              <a:rPr lang="ro-RO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INQ, </a:t>
            </a:r>
            <a:r>
              <a:rPr lang="ro-RO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Stichting</a:t>
            </a:r>
            <a:r>
              <a:rPr lang="ro-RO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Incubator, </a:t>
            </a:r>
            <a:r>
              <a:rPr lang="ro-RO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  <a:endParaRPr lang="ro-RO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u 1"/>
          <p:cNvSpPr txBox="1">
            <a:spLocks/>
          </p:cNvSpPr>
          <p:nvPr/>
        </p:nvSpPr>
        <p:spPr>
          <a:xfrm>
            <a:off x="1115615" y="1772816"/>
            <a:ext cx="7788771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 – the European Association for Local Democracy, France: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coordonator</a:t>
            </a:r>
            <a:endParaRPr lang="ro-RO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u 1"/>
          <p:cNvSpPr txBox="1">
            <a:spLocks/>
          </p:cNvSpPr>
          <p:nvPr/>
        </p:nvSpPr>
        <p:spPr>
          <a:xfrm>
            <a:off x="1181671" y="2444761"/>
            <a:ext cx="7788770" cy="64807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PLATON M.E.P.E., </a:t>
            </a:r>
            <a:r>
              <a:rPr lang="ro-RO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endParaRPr lang="ro-RO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u 1"/>
          <p:cNvSpPr txBox="1">
            <a:spLocks/>
          </p:cNvSpPr>
          <p:nvPr/>
        </p:nvSpPr>
        <p:spPr>
          <a:xfrm>
            <a:off x="1115615" y="3216245"/>
            <a:ext cx="7788770" cy="50405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EUN, EUN PARTNERSHIP AISBL, Belgium</a:t>
            </a:r>
            <a:endParaRPr lang="ro-RO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u 1"/>
          <p:cNvSpPr txBox="1">
            <a:spLocks/>
          </p:cNvSpPr>
          <p:nvPr/>
        </p:nvSpPr>
        <p:spPr>
          <a:xfrm>
            <a:off x="1052667" y="3866639"/>
            <a:ext cx="7788770" cy="50405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UVA, Universidad de Valladolidad, Spain</a:t>
            </a:r>
            <a:endParaRPr lang="ro-RO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u 1"/>
          <p:cNvSpPr txBox="1">
            <a:spLocks/>
          </p:cNvSpPr>
          <p:nvPr/>
        </p:nvSpPr>
        <p:spPr>
          <a:xfrm>
            <a:off x="3145054" y="1124744"/>
            <a:ext cx="3744416" cy="504056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</a:t>
            </a:r>
            <a:endParaRPr lang="ro-RO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u 1"/>
          <p:cNvSpPr txBox="1">
            <a:spLocks/>
          </p:cNvSpPr>
          <p:nvPr/>
        </p:nvSpPr>
        <p:spPr>
          <a:xfrm>
            <a:off x="1260544" y="6064629"/>
            <a:ext cx="7653610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 Școlar Județean </a:t>
            </a:r>
            <a:r>
              <a:rPr lang="ro-RO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Iași 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37798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8247"/>
            <a:ext cx="23161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u 1"/>
          <p:cNvSpPr txBox="1">
            <a:spLocks/>
          </p:cNvSpPr>
          <p:nvPr/>
        </p:nvSpPr>
        <p:spPr>
          <a:xfrm>
            <a:off x="1260544" y="5324191"/>
            <a:ext cx="7729128" cy="50405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EM, </a:t>
            </a:r>
            <a:r>
              <a:rPr lang="ro-RO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Eurocrea</a:t>
            </a:r>
            <a:r>
              <a:rPr lang="ro-RO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Merchant, </a:t>
            </a:r>
            <a:r>
              <a:rPr lang="ro-RO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ro-RO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06" y="1376772"/>
            <a:ext cx="1153106" cy="927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62" y="2380175"/>
            <a:ext cx="833810" cy="712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09" y="3223428"/>
            <a:ext cx="1399612" cy="606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62" y="3801441"/>
            <a:ext cx="624136" cy="63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071" y="4509120"/>
            <a:ext cx="1608499" cy="62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457" y="5224359"/>
            <a:ext cx="911227" cy="703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07" y="5986713"/>
            <a:ext cx="1946673" cy="659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121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131840" y="1002041"/>
            <a:ext cx="3456384" cy="561586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Scopul proiectului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787236" y="6093296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reptunghi 3"/>
          <p:cNvSpPr/>
          <p:nvPr/>
        </p:nvSpPr>
        <p:spPr>
          <a:xfrm>
            <a:off x="1115617" y="1772816"/>
            <a:ext cx="7776863" cy="4120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promovează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educația antreprenorială în rândul profesorilor din școlile secundare pentru a preveni abandonul școlar, pentru a facilita tranziția de la școală la locul de muncă și pentru a crește implicarea elevilor, în special în școlile care înregistrează un procent ridicat de minorități etnice și studenți </a:t>
            </a: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străini.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vizează dezvoltarea competențelor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antreprenoriale și </a:t>
            </a: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mentalității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a încuraja implicarea </a:t>
            </a: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școlară,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având suport o platformă online, The Bank Time Talent </a:t>
            </a:r>
            <a:r>
              <a:rPr lang="ro-RO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School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Provocarea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este de a trece de la </a:t>
            </a:r>
            <a:r>
              <a:rPr lang="ro-RO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antreprenoriatul</a:t>
            </a: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clasic la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nouă </a:t>
            </a: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tendință, concentrată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 </a:t>
            </a:r>
            <a:r>
              <a:rPr lang="ro-RO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mentalitatea și comportamentul </a:t>
            </a:r>
            <a:r>
              <a:rPr lang="ro-RO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întreprinzător</a:t>
            </a: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promovarea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învățării prin practică, a eficacității de sine, a rezilienței și a motivației.</a:t>
            </a:r>
            <a:endParaRPr lang="ro-RO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72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627784" y="1412775"/>
            <a:ext cx="4927317" cy="576065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conceptuale</a:t>
            </a:r>
            <a:endParaRPr lang="ro-RO" sz="3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565326" y="2348880"/>
            <a:ext cx="6823097" cy="3600400"/>
          </a:xfrm>
        </p:spPr>
        <p:txBody>
          <a:bodyPr>
            <a:normAutofit/>
          </a:bodyPr>
          <a:lstStyle/>
          <a:p>
            <a:pPr marL="82296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o-RO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 </a:t>
            </a:r>
            <a:r>
              <a:rPr lang="ro-RO" sz="21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consolidarea </a:t>
            </a:r>
            <a:r>
              <a:rPr lang="ro-RO" sz="2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profilului cadrelor didactice, prin consolidarea educației și învățării antreprenoriale cu o abordare participativă pentru </a:t>
            </a:r>
            <a:r>
              <a:rPr lang="ro-RO" sz="21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formare;</a:t>
            </a:r>
          </a:p>
          <a:p>
            <a:pPr marL="82296" indent="0" algn="just">
              <a:lnSpc>
                <a:spcPct val="115000"/>
              </a:lnSpc>
              <a:buNone/>
            </a:pPr>
            <a:r>
              <a:rPr lang="ro-RO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 </a:t>
            </a:r>
            <a:r>
              <a:rPr lang="ro-RO" sz="21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utilizarea </a:t>
            </a:r>
            <a:r>
              <a:rPr lang="ro-RO" sz="2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educației antreprenoriale ca metodă de sprijinire a profesorilor pentru a crește angajamentul elevilor și pentru a permite studenților să </a:t>
            </a:r>
            <a:r>
              <a:rPr lang="ro-RO" sz="21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își gestioneze </a:t>
            </a:r>
            <a:r>
              <a:rPr lang="ro-RO" sz="2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viitorul</a:t>
            </a:r>
            <a:r>
              <a:rPr lang="ro-RO" dirty="0">
                <a:latin typeface="Times New Roman"/>
                <a:ea typeface="Calibri"/>
              </a:rPr>
              <a:t>.</a:t>
            </a:r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65327" y="6093294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603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491880" y="1021188"/>
            <a:ext cx="2592288" cy="652934"/>
          </a:xfrm>
        </p:spPr>
        <p:txBody>
          <a:bodyPr>
            <a:normAutofit/>
          </a:bodyPr>
          <a:lstStyle/>
          <a:p>
            <a:pPr algn="ctr"/>
            <a:r>
              <a:rPr lang="ro-R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Obiective</a:t>
            </a:r>
            <a:endParaRPr lang="ro-RO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435608" y="1772816"/>
            <a:ext cx="7212724" cy="399742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vi-VN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Dezvoltarea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de competențe și abilități relevante și de calitate pentru profesorii din învățământul secundar pentru a promova dezvoltarea lor profesională în materie de educație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antreprenorială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2296" indent="0" algn="just">
              <a:buNone/>
            </a:pPr>
            <a:endParaRPr lang="vi-V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r>
              <a:rPr lang="vi-VN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 Sprijinirea școlilor pentru combaterea abandonului școlar timpuriu prin abordarea de noi metode și instrumente pentru a încuraja implicarea și motivația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elevilor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2296" indent="0" algn="just">
              <a:buNone/>
            </a:pPr>
            <a:endParaRPr lang="vi-V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r>
              <a:rPr lang="vi-VN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Îmbunătățirea calității și a eficienței educației și formării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profesionale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2296" indent="0" algn="just">
              <a:buNone/>
            </a:pPr>
            <a:endParaRPr lang="vi-V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r>
              <a:rPr lang="vi-VN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vi-VN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Promovarea echității, a coeziunii sociale și a cetățeniei active.</a:t>
            </a:r>
          </a:p>
          <a:p>
            <a:pPr marL="82296" indent="0">
              <a:buNone/>
            </a:pP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65327" y="6093294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356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779912" y="1001863"/>
            <a:ext cx="2376264" cy="591938"/>
          </a:xfrm>
        </p:spPr>
        <p:txBody>
          <a:bodyPr>
            <a:normAutofit/>
          </a:bodyPr>
          <a:lstStyle/>
          <a:p>
            <a:pPr algn="ctr"/>
            <a:r>
              <a:rPr lang="ro-RO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</a:t>
            </a:r>
            <a:endParaRPr lang="ro-RO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187625" y="1700808"/>
            <a:ext cx="7460708" cy="424847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Coordonare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regiona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lă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ro-RO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partiicpare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întâlniri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transnaționale</a:t>
            </a:r>
            <a:endParaRPr lang="ro-RO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vi-VN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Contibuții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la d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ezvoltarea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rezultatelor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intelectuale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(1)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Curs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de Antreprenoriat Student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Talent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Time) Bank pentru cadrele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didactice,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ro-RO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rma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ST Bank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o-RO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Contribuții și participare la p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rogram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de studiu 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intensiv</a:t>
            </a:r>
            <a:endParaRPr lang="ro-RO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vi-VN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eveniment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multiplicare</a:t>
            </a:r>
            <a:endParaRPr lang="ro-RO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o-RO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Diseminare</a:t>
            </a:r>
            <a:endParaRPr lang="vi-V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o-RO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Monitorizarea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și evaluarea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calității</a:t>
            </a:r>
            <a:endParaRPr lang="vi-V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65327" y="6093294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190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64935" y="996602"/>
            <a:ext cx="7283397" cy="1352278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o-RO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23-24 noiembrie 2017</a:t>
            </a:r>
            <a:r>
              <a:rPr lang="ro-R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o-R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STRASBOURG – prima întâlnire </a:t>
            </a:r>
            <a:r>
              <a:rPr lang="ro-RO" sz="2800" b="1" dirty="0" smtClean="0">
                <a:solidFill>
                  <a:srgbClr val="4F271C">
                    <a:lumMod val="60000"/>
                    <a:lumOff val="40000"/>
                  </a:srgb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transnațională </a:t>
            </a:r>
            <a:r>
              <a:rPr lang="ro-R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proiect</a:t>
            </a:r>
            <a:endParaRPr 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65327" y="6093294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Administrator\Desktop\Strasbourg\23949433_1796893433677696_981517927_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4" b="10105"/>
          <a:stretch/>
        </p:blipFill>
        <p:spPr bwMode="auto">
          <a:xfrm>
            <a:off x="2627784" y="2687782"/>
            <a:ext cx="4649549" cy="2867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232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480720" cy="706090"/>
          </a:xfrm>
        </p:spPr>
        <p:txBody>
          <a:bodyPr>
            <a:normAutofit/>
          </a:bodyPr>
          <a:lstStyle/>
          <a:p>
            <a:r>
              <a:rPr lang="ro-R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întâlnirii -  23 noiembrie</a:t>
            </a:r>
            <a:endParaRPr lang="ro-RO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115616" y="1871074"/>
            <a:ext cx="7704856" cy="421344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PROJECT </a:t>
            </a: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INTRODUCTION (ALDA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r>
              <a:rPr lang="ro-R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objectives</a:t>
            </a:r>
            <a:r>
              <a:rPr lang="ro-RO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work </a:t>
            </a: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plan, project phases and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deadlines</a:t>
            </a:r>
            <a:r>
              <a:rPr lang="ro-RO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outputs</a:t>
            </a:r>
            <a:r>
              <a:rPr lang="ro-RO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discussion</a:t>
            </a:r>
            <a:endParaRPr lang="ro-RO" sz="2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endParaRPr lang="ro-RO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PROJECT </a:t>
            </a: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COORDINATION AND IMPLEMENTATION - Introduction by 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ALDA</a:t>
            </a:r>
            <a:r>
              <a:rPr lang="ro-R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transnational project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meetings</a:t>
            </a:r>
            <a:r>
              <a:rPr lang="ro-RO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 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monitoring </a:t>
            </a: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reporting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activities</a:t>
            </a:r>
            <a:r>
              <a:rPr lang="ro-RO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 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discussion</a:t>
            </a:r>
            <a:endParaRPr lang="ro-RO" sz="2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o-RO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QUALITY MANAGEMENT PLAN AND QUALITY CONTROLS </a:t>
            </a:r>
            <a:r>
              <a:rPr lang="en-GB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Introduction by 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</a:t>
            </a:r>
            <a:r>
              <a:rPr lang="ro-R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peer </a:t>
            </a: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review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committee</a:t>
            </a:r>
            <a:r>
              <a:rPr lang="ro-RO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quality plan</a:t>
            </a:r>
            <a:r>
              <a:rPr lang="ro-RO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risk and contingency plan </a:t>
            </a:r>
            <a:r>
              <a:rPr lang="ro-RO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quality </a:t>
            </a: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monitoring and evaluation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activities</a:t>
            </a:r>
            <a:r>
              <a:rPr lang="ro-RO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discussion </a:t>
            </a:r>
            <a:endParaRPr lang="ro-RO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o-RO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65327" y="6093294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2508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țiu">
  <a:themeElements>
    <a:clrScheme name="Solstițiu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țiu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țiu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274</TotalTime>
  <Words>665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Solstițiu</vt:lpstr>
      <vt:lpstr>Proiect Erasmus+  Student Talent Bank (STB) </vt:lpstr>
      <vt:lpstr>Descriere proiect</vt:lpstr>
      <vt:lpstr>INQ, Stichting Incubator, Netherlands</vt:lpstr>
      <vt:lpstr>Scopul proiectului</vt:lpstr>
      <vt:lpstr>Axe conceptuale</vt:lpstr>
      <vt:lpstr>Obiective</vt:lpstr>
      <vt:lpstr>Activități</vt:lpstr>
      <vt:lpstr>23-24 noiembrie 2017 STRASBOURG – prima întâlnire transnațională de proiect</vt:lpstr>
      <vt:lpstr>Agenda întâlnirii -  23 noiembrie</vt:lpstr>
      <vt:lpstr>Slide 10</vt:lpstr>
      <vt:lpstr>Agenda întâlnirii -  24 noiembrie</vt:lpstr>
      <vt:lpstr>Agenda întâlnirii -  24 noiembrie (II)</vt:lpstr>
      <vt:lpstr>Slide 13</vt:lpstr>
      <vt:lpstr>Slide 14</vt:lpstr>
      <vt:lpstr>Contact:   InspectoratulScolarJudeteanIasi, Proiecte.isjiasi</vt:lpstr>
    </vt:vector>
  </TitlesOfParts>
  <Company>Unitate Scolara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Unitate Scolara</dc:creator>
  <cp:lastModifiedBy>gc</cp:lastModifiedBy>
  <cp:revision>30</cp:revision>
  <dcterms:created xsi:type="dcterms:W3CDTF">2017-11-26T11:36:28Z</dcterms:created>
  <dcterms:modified xsi:type="dcterms:W3CDTF">2017-11-27T18:26:19Z</dcterms:modified>
</cp:coreProperties>
</file>